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e61e96162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e61e96162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e17a381d58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e17a381d5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d428a624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d428a624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3a48844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3a48844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3a48844b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3a48844b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e3a48844b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e3a48844b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e3a48844b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e3a48844b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3a48844b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e3a48844b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3a48844b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e3a48844b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3a48844b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e3a48844b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e17a381d5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e17a381d5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e3a48844b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e3a48844b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e3a48844b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e3a48844b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3a48844b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e3a48844b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b5e4e0cf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b5e4e0cf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e17a381d5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e17a381d5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17a381d58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17a381d58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17a381d58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e17a381d58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20e2f2e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20e2f2e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080f8513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080f8513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e548bce9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e548bce9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e61e96162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e61e96162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4.jpg"/><Relationship Id="rId4" Type="http://schemas.openxmlformats.org/officeDocument/2006/relationships/image" Target="../media/image30.jpg"/><Relationship Id="rId5"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click.aliexpress.com/e/_EGvwEFH" TargetMode="External"/><Relationship Id="rId4" Type="http://schemas.openxmlformats.org/officeDocument/2006/relationships/hyperlink" Target="https://amzn.to/3x01N1B" TargetMode="External"/><Relationship Id="rId5" Type="http://schemas.openxmlformats.org/officeDocument/2006/relationships/hyperlink" Target="https://amzn.to/3wWPlQ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radioid.net/" TargetMode="External"/><Relationship Id="rId4" Type="http://schemas.openxmlformats.org/officeDocument/2006/relationships/hyperlink" Target="https://radioid.net/" TargetMode="External"/><Relationship Id="rId5" Type="http://schemas.openxmlformats.org/officeDocument/2006/relationships/hyperlink" Target="https://hampager.de" TargetMode="External"/><Relationship Id="rId6" Type="http://schemas.openxmlformats.org/officeDocument/2006/relationships/hyperlink" Target="https://regist.dstargateway.org/Dstar.do" TargetMode="External"/><Relationship Id="rId7" Type="http://schemas.openxmlformats.org/officeDocument/2006/relationships/hyperlink" Target="https://brandmeister.network/" TargetMode="External"/><Relationship Id="rId8" Type="http://schemas.openxmlformats.org/officeDocument/2006/relationships/hyperlink" Target="https://tgif.networ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0chp.radio/wpsd/" TargetMode="External"/><Relationship Id="rId4" Type="http://schemas.openxmlformats.org/officeDocument/2006/relationships/hyperlink" Target="https://www.raspberrypi.com/software/" TargetMode="External"/><Relationship Id="rId5" Type="http://schemas.openxmlformats.org/officeDocument/2006/relationships/hyperlink" Target="https://www.chiark.greenend.org.uk/~sgtatham/putty/latest.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21.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brandmeister.network/?page=talkgroups" TargetMode="External"/><Relationship Id="rId4" Type="http://schemas.openxmlformats.org/officeDocument/2006/relationships/hyperlink" Target="https://tgif.network/talkgroups.php" TargetMode="External"/><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11700" y="744575"/>
            <a:ext cx="8520600" cy="844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GB"/>
              <a:t>MMDVM Hotspot Build</a:t>
            </a:r>
            <a:endParaRPr/>
          </a:p>
        </p:txBody>
      </p:sp>
      <p:sp>
        <p:nvSpPr>
          <p:cNvPr id="68" name="Google Shape;68;p13"/>
          <p:cNvSpPr txBox="1"/>
          <p:nvPr>
            <p:ph idx="1" type="subTitle"/>
          </p:nvPr>
        </p:nvSpPr>
        <p:spPr>
          <a:xfrm>
            <a:off x="4709150" y="4141350"/>
            <a:ext cx="43320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Antony M7FGZ</a:t>
            </a:r>
            <a:endParaRPr/>
          </a:p>
        </p:txBody>
      </p:sp>
      <p:pic>
        <p:nvPicPr>
          <p:cNvPr id="69" name="Google Shape;69;p13"/>
          <p:cNvPicPr preferRelativeResize="0"/>
          <p:nvPr/>
        </p:nvPicPr>
        <p:blipFill>
          <a:blip r:embed="rId3">
            <a:alphaModFix/>
          </a:blip>
          <a:stretch>
            <a:fillRect/>
          </a:stretch>
        </p:blipFill>
        <p:spPr>
          <a:xfrm>
            <a:off x="2815750" y="1508750"/>
            <a:ext cx="1932200" cy="2320300"/>
          </a:xfrm>
          <a:prstGeom prst="rect">
            <a:avLst/>
          </a:prstGeom>
          <a:noFill/>
          <a:ln>
            <a:noFill/>
          </a:ln>
        </p:spPr>
      </p:pic>
      <p:pic>
        <p:nvPicPr>
          <p:cNvPr id="70" name="Google Shape;70;p13"/>
          <p:cNvPicPr preferRelativeResize="0"/>
          <p:nvPr/>
        </p:nvPicPr>
        <p:blipFill>
          <a:blip r:embed="rId4">
            <a:alphaModFix/>
          </a:blip>
          <a:stretch>
            <a:fillRect/>
          </a:stretch>
        </p:blipFill>
        <p:spPr>
          <a:xfrm>
            <a:off x="197425" y="1508746"/>
            <a:ext cx="2479300" cy="2320300"/>
          </a:xfrm>
          <a:prstGeom prst="rect">
            <a:avLst/>
          </a:prstGeom>
          <a:noFill/>
          <a:ln>
            <a:noFill/>
          </a:ln>
        </p:spPr>
      </p:pic>
      <p:pic>
        <p:nvPicPr>
          <p:cNvPr id="71" name="Google Shape;71;p13"/>
          <p:cNvPicPr preferRelativeResize="0"/>
          <p:nvPr/>
        </p:nvPicPr>
        <p:blipFill>
          <a:blip r:embed="rId5">
            <a:alphaModFix/>
          </a:blip>
          <a:stretch>
            <a:fillRect/>
          </a:stretch>
        </p:blipFill>
        <p:spPr>
          <a:xfrm>
            <a:off x="4886950" y="1508750"/>
            <a:ext cx="2247775" cy="2320300"/>
          </a:xfrm>
          <a:prstGeom prst="rect">
            <a:avLst/>
          </a:prstGeom>
          <a:noFill/>
          <a:ln>
            <a:noFill/>
          </a:ln>
        </p:spPr>
      </p:pic>
      <p:pic>
        <p:nvPicPr>
          <p:cNvPr id="72" name="Google Shape;72;p13"/>
          <p:cNvPicPr preferRelativeResize="0"/>
          <p:nvPr/>
        </p:nvPicPr>
        <p:blipFill>
          <a:blip r:embed="rId6">
            <a:alphaModFix/>
          </a:blip>
          <a:stretch>
            <a:fillRect/>
          </a:stretch>
        </p:blipFill>
        <p:spPr>
          <a:xfrm>
            <a:off x="7312525" y="1508750"/>
            <a:ext cx="1663850" cy="2320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What is YSF?</a:t>
            </a:r>
            <a:endParaRPr/>
          </a:p>
        </p:txBody>
      </p:sp>
      <p:sp>
        <p:nvSpPr>
          <p:cNvPr id="138" name="Google Shape;138;p22"/>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rgbClr val="666666"/>
                </a:solidFill>
                <a:highlight>
                  <a:srgbClr val="FFFFFF"/>
                </a:highlight>
              </a:rPr>
              <a:t>System Fusion is Yaesu’s implementation of Digital Amateur Radio, utilising C4FM 4-level FSK Technology to transmit digital voice and data over the Amateur radio bands. </a:t>
            </a:r>
            <a:endParaRPr/>
          </a:p>
        </p:txBody>
      </p:sp>
      <p:pic>
        <p:nvPicPr>
          <p:cNvPr id="139" name="Google Shape;139;p22"/>
          <p:cNvPicPr preferRelativeResize="0"/>
          <p:nvPr/>
        </p:nvPicPr>
        <p:blipFill>
          <a:blip r:embed="rId3">
            <a:alphaModFix/>
          </a:blip>
          <a:stretch>
            <a:fillRect/>
          </a:stretch>
        </p:blipFill>
        <p:spPr>
          <a:xfrm>
            <a:off x="4445650" y="2643188"/>
            <a:ext cx="2857500" cy="214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Soldering the Raspberry Pi Zero 2W</a:t>
            </a:r>
            <a:endParaRPr/>
          </a:p>
        </p:txBody>
      </p:sp>
      <p:sp>
        <p:nvSpPr>
          <p:cNvPr id="145" name="Google Shape;145;p23"/>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6" name="Google Shape;146;p23"/>
          <p:cNvPicPr preferRelativeResize="0"/>
          <p:nvPr/>
        </p:nvPicPr>
        <p:blipFill>
          <a:blip r:embed="rId3">
            <a:alphaModFix/>
          </a:blip>
          <a:stretch>
            <a:fillRect/>
          </a:stretch>
        </p:blipFill>
        <p:spPr>
          <a:xfrm>
            <a:off x="6159775" y="1725925"/>
            <a:ext cx="2653275" cy="3395348"/>
          </a:xfrm>
          <a:prstGeom prst="rect">
            <a:avLst/>
          </a:prstGeom>
          <a:noFill/>
          <a:ln>
            <a:noFill/>
          </a:ln>
        </p:spPr>
      </p:pic>
      <p:pic>
        <p:nvPicPr>
          <p:cNvPr id="147" name="Google Shape;147;p23"/>
          <p:cNvPicPr preferRelativeResize="0"/>
          <p:nvPr/>
        </p:nvPicPr>
        <p:blipFill>
          <a:blip r:embed="rId4">
            <a:alphaModFix/>
          </a:blip>
          <a:stretch>
            <a:fillRect/>
          </a:stretch>
        </p:blipFill>
        <p:spPr>
          <a:xfrm>
            <a:off x="3382300" y="1725925"/>
            <a:ext cx="2729898" cy="3395348"/>
          </a:xfrm>
          <a:prstGeom prst="rect">
            <a:avLst/>
          </a:prstGeom>
          <a:noFill/>
          <a:ln>
            <a:noFill/>
          </a:ln>
        </p:spPr>
      </p:pic>
      <p:pic>
        <p:nvPicPr>
          <p:cNvPr id="148" name="Google Shape;148;p23"/>
          <p:cNvPicPr preferRelativeResize="0"/>
          <p:nvPr/>
        </p:nvPicPr>
        <p:blipFill>
          <a:blip r:embed="rId5">
            <a:alphaModFix/>
          </a:blip>
          <a:stretch>
            <a:fillRect/>
          </a:stretch>
        </p:blipFill>
        <p:spPr>
          <a:xfrm>
            <a:off x="160025" y="1725925"/>
            <a:ext cx="3174701" cy="33953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Here’s One I Prepared Earlier</a:t>
            </a:r>
            <a:endParaRPr/>
          </a:p>
        </p:txBody>
      </p:sp>
      <p:pic>
        <p:nvPicPr>
          <p:cNvPr id="154" name="Google Shape;154;p24"/>
          <p:cNvPicPr preferRelativeResize="0"/>
          <p:nvPr/>
        </p:nvPicPr>
        <p:blipFill>
          <a:blip r:embed="rId3">
            <a:alphaModFix/>
          </a:blip>
          <a:stretch>
            <a:fillRect/>
          </a:stretch>
        </p:blipFill>
        <p:spPr>
          <a:xfrm>
            <a:off x="2000250" y="1707575"/>
            <a:ext cx="5143501" cy="3435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Initial Configuration</a:t>
            </a:r>
            <a:endParaRPr/>
          </a:p>
        </p:txBody>
      </p:sp>
      <p:sp>
        <p:nvSpPr>
          <p:cNvPr id="160" name="Google Shape;160;p2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1" name="Google Shape;161;p25"/>
          <p:cNvPicPr preferRelativeResize="0"/>
          <p:nvPr/>
        </p:nvPicPr>
        <p:blipFill>
          <a:blip r:embed="rId3">
            <a:alphaModFix/>
          </a:blip>
          <a:stretch>
            <a:fillRect/>
          </a:stretch>
        </p:blipFill>
        <p:spPr>
          <a:xfrm>
            <a:off x="0" y="1656812"/>
            <a:ext cx="9144003" cy="34066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Node Location &amp; Info Settings</a:t>
            </a:r>
            <a:endParaRPr/>
          </a:p>
        </p:txBody>
      </p:sp>
      <p:sp>
        <p:nvSpPr>
          <p:cNvPr id="167" name="Google Shape;167;p26"/>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8" name="Google Shape;168;p26"/>
          <p:cNvPicPr preferRelativeResize="0"/>
          <p:nvPr/>
        </p:nvPicPr>
        <p:blipFill>
          <a:blip r:embed="rId3">
            <a:alphaModFix/>
          </a:blip>
          <a:stretch>
            <a:fillRect/>
          </a:stretch>
        </p:blipFill>
        <p:spPr>
          <a:xfrm>
            <a:off x="0" y="1417325"/>
            <a:ext cx="9144003" cy="3726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Radio/MMDVM Host Configuration</a:t>
            </a:r>
            <a:endParaRPr/>
          </a:p>
        </p:txBody>
      </p:sp>
      <p:sp>
        <p:nvSpPr>
          <p:cNvPr id="174" name="Google Shape;174;p27"/>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5" name="Google Shape;175;p27"/>
          <p:cNvPicPr preferRelativeResize="0"/>
          <p:nvPr/>
        </p:nvPicPr>
        <p:blipFill>
          <a:blip r:embed="rId3">
            <a:alphaModFix/>
          </a:blip>
          <a:stretch>
            <a:fillRect/>
          </a:stretch>
        </p:blipFill>
        <p:spPr>
          <a:xfrm>
            <a:off x="0" y="1506425"/>
            <a:ext cx="9144003" cy="3637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D-Star Configuration</a:t>
            </a:r>
            <a:endParaRPr/>
          </a:p>
        </p:txBody>
      </p:sp>
      <p:sp>
        <p:nvSpPr>
          <p:cNvPr id="181" name="Google Shape;181;p28"/>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2" name="Google Shape;182;p28"/>
          <p:cNvPicPr preferRelativeResize="0"/>
          <p:nvPr/>
        </p:nvPicPr>
        <p:blipFill>
          <a:blip r:embed="rId3">
            <a:alphaModFix/>
          </a:blip>
          <a:stretch>
            <a:fillRect/>
          </a:stretch>
        </p:blipFill>
        <p:spPr>
          <a:xfrm>
            <a:off x="0" y="1682825"/>
            <a:ext cx="9144003" cy="3460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YSF Configuration</a:t>
            </a:r>
            <a:endParaRPr/>
          </a:p>
        </p:txBody>
      </p:sp>
      <p:sp>
        <p:nvSpPr>
          <p:cNvPr id="188" name="Google Shape;188;p29"/>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9" name="Google Shape;189;p29"/>
          <p:cNvPicPr preferRelativeResize="0"/>
          <p:nvPr/>
        </p:nvPicPr>
        <p:blipFill>
          <a:blip r:embed="rId3">
            <a:alphaModFix/>
          </a:blip>
          <a:stretch>
            <a:fillRect/>
          </a:stretch>
        </p:blipFill>
        <p:spPr>
          <a:xfrm>
            <a:off x="0" y="1681425"/>
            <a:ext cx="9144003" cy="3462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M17 Configuration</a:t>
            </a:r>
            <a:endParaRPr/>
          </a:p>
        </p:txBody>
      </p:sp>
      <p:sp>
        <p:nvSpPr>
          <p:cNvPr id="195" name="Google Shape;195;p30"/>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6" name="Google Shape;196;p30"/>
          <p:cNvPicPr preferRelativeResize="0"/>
          <p:nvPr/>
        </p:nvPicPr>
        <p:blipFill>
          <a:blip r:embed="rId3">
            <a:alphaModFix/>
          </a:blip>
          <a:stretch>
            <a:fillRect/>
          </a:stretch>
        </p:blipFill>
        <p:spPr>
          <a:xfrm>
            <a:off x="0" y="1679771"/>
            <a:ext cx="9144003" cy="3315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DMR / BrandMeister</a:t>
            </a:r>
            <a:endParaRPr/>
          </a:p>
        </p:txBody>
      </p:sp>
      <p:sp>
        <p:nvSpPr>
          <p:cNvPr id="202" name="Google Shape;202;p31"/>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3" name="Google Shape;203;p31"/>
          <p:cNvPicPr preferRelativeResize="0"/>
          <p:nvPr/>
        </p:nvPicPr>
        <p:blipFill>
          <a:blip r:embed="rId3">
            <a:alphaModFix/>
          </a:blip>
          <a:stretch>
            <a:fillRect/>
          </a:stretch>
        </p:blipFill>
        <p:spPr>
          <a:xfrm>
            <a:off x="0" y="1698873"/>
            <a:ext cx="9144003" cy="1745754"/>
          </a:xfrm>
          <a:prstGeom prst="rect">
            <a:avLst/>
          </a:prstGeom>
          <a:noFill/>
          <a:ln>
            <a:noFill/>
          </a:ln>
        </p:spPr>
      </p:pic>
      <p:pic>
        <p:nvPicPr>
          <p:cNvPr id="204" name="Google Shape;204;p31"/>
          <p:cNvPicPr preferRelativeResize="0"/>
          <p:nvPr/>
        </p:nvPicPr>
        <p:blipFill>
          <a:blip r:embed="rId4">
            <a:alphaModFix/>
          </a:blip>
          <a:stretch>
            <a:fillRect/>
          </a:stretch>
        </p:blipFill>
        <p:spPr>
          <a:xfrm>
            <a:off x="10950" y="3571863"/>
            <a:ext cx="9144003" cy="157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Parts List</a:t>
            </a:r>
            <a:endParaRPr/>
          </a:p>
        </p:txBody>
      </p:sp>
      <p:sp>
        <p:nvSpPr>
          <p:cNvPr id="78" name="Google Shape;78;p1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GB"/>
              <a:t>1 x MMDVM Hat and Case - </a:t>
            </a:r>
            <a:r>
              <a:rPr lang="en-GB" u="sng">
                <a:solidFill>
                  <a:schemeClr val="hlink"/>
                </a:solidFill>
                <a:hlinkClick r:id="rId3"/>
              </a:rPr>
              <a:t>https://s.click.aliexpress.com/e/_EGvwEFH</a:t>
            </a:r>
            <a:endParaRPr/>
          </a:p>
          <a:p>
            <a:pPr indent="-334327" lvl="0" marL="457200" rtl="0" algn="l">
              <a:spcBef>
                <a:spcPts val="0"/>
              </a:spcBef>
              <a:spcAft>
                <a:spcPts val="0"/>
              </a:spcAft>
              <a:buSzPct val="100000"/>
              <a:buChar char="●"/>
            </a:pPr>
            <a:r>
              <a:rPr lang="en-GB"/>
              <a:t>1 x Raspberry Pi Zero 2W - </a:t>
            </a:r>
            <a:r>
              <a:rPr lang="en-GB" u="sng">
                <a:solidFill>
                  <a:schemeClr val="hlink"/>
                </a:solidFill>
                <a:hlinkClick r:id="rId4"/>
              </a:rPr>
              <a:t>https://amzn.to/3x01N1B</a:t>
            </a:r>
            <a:r>
              <a:rPr lang="en-GB"/>
              <a:t> (Speak to me about CPC)</a:t>
            </a:r>
            <a:endParaRPr/>
          </a:p>
          <a:p>
            <a:pPr indent="-334327" lvl="0" marL="457200" rtl="0" algn="l">
              <a:spcBef>
                <a:spcPts val="0"/>
              </a:spcBef>
              <a:spcAft>
                <a:spcPts val="0"/>
              </a:spcAft>
              <a:buSzPct val="100000"/>
              <a:buChar char="●"/>
            </a:pPr>
            <a:r>
              <a:rPr lang="en-GB"/>
              <a:t>1 x Micro SD Card - Recommend 16GB+ - </a:t>
            </a:r>
            <a:r>
              <a:rPr lang="en-GB" u="sng">
                <a:solidFill>
                  <a:schemeClr val="hlink"/>
                </a:solidFill>
                <a:hlinkClick r:id="rId5"/>
              </a:rPr>
              <a:t>https://amzn.to/3wWPlQ6</a:t>
            </a:r>
            <a:endParaRPr/>
          </a:p>
          <a:p>
            <a:pPr indent="-334327" lvl="0" marL="457200" rtl="0" algn="l">
              <a:spcBef>
                <a:spcPts val="0"/>
              </a:spcBef>
              <a:spcAft>
                <a:spcPts val="0"/>
              </a:spcAft>
              <a:buSzPct val="100000"/>
              <a:buChar char="●"/>
            </a:pPr>
            <a:r>
              <a:rPr lang="en-GB"/>
              <a:t>1 x Radio Supporting a Digital Mode </a:t>
            </a:r>
            <a:endParaRPr/>
          </a:p>
          <a:p>
            <a:pPr indent="-334327" lvl="0" marL="457200" rtl="0" algn="l">
              <a:spcBef>
                <a:spcPts val="0"/>
              </a:spcBef>
              <a:spcAft>
                <a:spcPts val="0"/>
              </a:spcAft>
              <a:buSzPct val="100000"/>
              <a:buChar char="●"/>
            </a:pPr>
            <a:r>
              <a:rPr lang="en-GB"/>
              <a:t>1 x Micro USB Power Supply minimum 2 Amps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Above links are affiliate. Earnings from these are donated to Alder Hey Children’s </a:t>
            </a:r>
            <a:r>
              <a:rPr lang="en-GB"/>
              <a:t>hospital</a:t>
            </a:r>
            <a:r>
              <a:rPr lang="en-GB"/>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DMR / TGIF</a:t>
            </a:r>
            <a:endParaRPr/>
          </a:p>
        </p:txBody>
      </p:sp>
      <p:sp>
        <p:nvSpPr>
          <p:cNvPr id="210" name="Google Shape;210;p32"/>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1" name="Google Shape;211;p32"/>
          <p:cNvPicPr preferRelativeResize="0"/>
          <p:nvPr/>
        </p:nvPicPr>
        <p:blipFill>
          <a:blip r:embed="rId3">
            <a:alphaModFix/>
          </a:blip>
          <a:stretch>
            <a:fillRect/>
          </a:stretch>
        </p:blipFill>
        <p:spPr>
          <a:xfrm>
            <a:off x="0" y="1713588"/>
            <a:ext cx="9144003" cy="3429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Modem Upgrade</a:t>
            </a:r>
            <a:endParaRPr/>
          </a:p>
        </p:txBody>
      </p:sp>
      <p:sp>
        <p:nvSpPr>
          <p:cNvPr id="217" name="Google Shape;217;p33"/>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Advanced &gt; Tools &gt; Modem Firmware Upgrade</a:t>
            </a:r>
            <a:endParaRPr/>
          </a:p>
        </p:txBody>
      </p:sp>
      <p:pic>
        <p:nvPicPr>
          <p:cNvPr id="218" name="Google Shape;218;p33"/>
          <p:cNvPicPr preferRelativeResize="0"/>
          <p:nvPr/>
        </p:nvPicPr>
        <p:blipFill>
          <a:blip r:embed="rId3">
            <a:alphaModFix/>
          </a:blip>
          <a:stretch>
            <a:fillRect/>
          </a:stretch>
        </p:blipFill>
        <p:spPr>
          <a:xfrm>
            <a:off x="0" y="2415490"/>
            <a:ext cx="9144003" cy="27280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Modem Upgrading</a:t>
            </a:r>
            <a:endParaRPr/>
          </a:p>
        </p:txBody>
      </p:sp>
      <p:sp>
        <p:nvSpPr>
          <p:cNvPr id="224" name="Google Shape;224;p3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5" name="Google Shape;225;p34"/>
          <p:cNvPicPr preferRelativeResize="0"/>
          <p:nvPr/>
        </p:nvPicPr>
        <p:blipFill>
          <a:blip r:embed="rId3">
            <a:alphaModFix/>
          </a:blip>
          <a:stretch>
            <a:fillRect/>
          </a:stretch>
        </p:blipFill>
        <p:spPr>
          <a:xfrm>
            <a:off x="0" y="1033596"/>
            <a:ext cx="9144003" cy="4109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Questions?</a:t>
            </a:r>
            <a:endParaRPr/>
          </a:p>
        </p:txBody>
      </p:sp>
      <p:sp>
        <p:nvSpPr>
          <p:cNvPr id="231" name="Google Shape;231;p3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2" name="Google Shape;232;p35"/>
          <p:cNvPicPr preferRelativeResize="0"/>
          <p:nvPr/>
        </p:nvPicPr>
        <p:blipFill>
          <a:blip r:embed="rId3">
            <a:alphaModFix/>
          </a:blip>
          <a:stretch>
            <a:fillRect/>
          </a:stretch>
        </p:blipFill>
        <p:spPr>
          <a:xfrm>
            <a:off x="163275" y="1691175"/>
            <a:ext cx="8817450" cy="3429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Tools List</a:t>
            </a:r>
            <a:endParaRPr/>
          </a:p>
        </p:txBody>
      </p:sp>
      <p:sp>
        <p:nvSpPr>
          <p:cNvPr id="84" name="Google Shape;84;p15"/>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1 x Soldering Iron Station and Accessories</a:t>
            </a:r>
            <a:endParaRPr/>
          </a:p>
          <a:p>
            <a:pPr indent="-342900" lvl="0" marL="457200" rtl="0" algn="l">
              <a:spcBef>
                <a:spcPts val="0"/>
              </a:spcBef>
              <a:spcAft>
                <a:spcPts val="0"/>
              </a:spcAft>
              <a:buSzPts val="1800"/>
              <a:buChar char="●"/>
            </a:pPr>
            <a:r>
              <a:rPr lang="en-GB"/>
              <a:t>1 x Solder wire</a:t>
            </a:r>
            <a:endParaRPr/>
          </a:p>
          <a:p>
            <a:pPr indent="-342900" lvl="0" marL="457200" rtl="0" algn="l">
              <a:spcBef>
                <a:spcPts val="0"/>
              </a:spcBef>
              <a:spcAft>
                <a:spcPts val="0"/>
              </a:spcAft>
              <a:buSzPts val="1800"/>
              <a:buChar char="●"/>
            </a:pPr>
            <a:r>
              <a:rPr lang="en-GB"/>
              <a:t>1 x Computer - Windows, MacOS, or Linux</a:t>
            </a:r>
            <a:endParaRPr/>
          </a:p>
          <a:p>
            <a:pPr indent="-342900" lvl="0" marL="457200" rtl="0" algn="l">
              <a:spcBef>
                <a:spcPts val="0"/>
              </a:spcBef>
              <a:spcAft>
                <a:spcPts val="0"/>
              </a:spcAft>
              <a:buSzPts val="1800"/>
              <a:buChar char="●"/>
            </a:pPr>
            <a:r>
              <a:rPr lang="en-GB"/>
              <a:t>1 x SD Card Reader (if not natively supported by computer)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Sites to Register on</a:t>
            </a:r>
            <a:endParaRPr/>
          </a:p>
        </p:txBody>
      </p:sp>
      <p:sp>
        <p:nvSpPr>
          <p:cNvPr id="90" name="Google Shape;90;p16"/>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DMR Id - </a:t>
            </a:r>
            <a:r>
              <a:rPr lang="en-GB" u="sng">
                <a:solidFill>
                  <a:schemeClr val="hlink"/>
                </a:solidFill>
                <a:hlinkClick r:id="rId3"/>
              </a:rPr>
              <a:t>https://radioid.net/</a:t>
            </a:r>
            <a:endParaRPr/>
          </a:p>
          <a:p>
            <a:pPr indent="-342900" lvl="0" marL="457200" rtl="0" algn="l">
              <a:spcBef>
                <a:spcPts val="0"/>
              </a:spcBef>
              <a:spcAft>
                <a:spcPts val="0"/>
              </a:spcAft>
              <a:buSzPts val="1800"/>
              <a:buChar char="●"/>
            </a:pPr>
            <a:r>
              <a:rPr lang="en-GB"/>
              <a:t>NXDN Id - </a:t>
            </a:r>
            <a:r>
              <a:rPr lang="en-GB" u="sng">
                <a:solidFill>
                  <a:schemeClr val="hlink"/>
                </a:solidFill>
                <a:hlinkClick r:id="rId4"/>
              </a:rPr>
              <a:t>https://radioid.net/</a:t>
            </a:r>
            <a:endParaRPr/>
          </a:p>
          <a:p>
            <a:pPr indent="-342900" lvl="0" marL="457200" rtl="0" algn="l">
              <a:spcBef>
                <a:spcPts val="0"/>
              </a:spcBef>
              <a:spcAft>
                <a:spcPts val="0"/>
              </a:spcAft>
              <a:buSzPts val="1800"/>
              <a:buChar char="●"/>
            </a:pPr>
            <a:r>
              <a:rPr lang="en-GB"/>
              <a:t>POCSAG Id - </a:t>
            </a:r>
            <a:r>
              <a:rPr lang="en-GB" u="sng">
                <a:solidFill>
                  <a:schemeClr val="hlink"/>
                </a:solidFill>
                <a:hlinkClick r:id="rId5"/>
              </a:rPr>
              <a:t>https://hampager.de</a:t>
            </a:r>
            <a:endParaRPr/>
          </a:p>
          <a:p>
            <a:pPr indent="-342900" lvl="0" marL="457200" rtl="0" algn="l">
              <a:spcBef>
                <a:spcPts val="0"/>
              </a:spcBef>
              <a:spcAft>
                <a:spcPts val="0"/>
              </a:spcAft>
              <a:buSzPts val="1800"/>
              <a:buChar char="●"/>
            </a:pPr>
            <a:r>
              <a:rPr lang="en-GB"/>
              <a:t>D-Star Registration - </a:t>
            </a:r>
            <a:r>
              <a:rPr lang="en-GB" u="sng">
                <a:solidFill>
                  <a:schemeClr val="hlink"/>
                </a:solidFill>
                <a:hlinkClick r:id="rId6"/>
              </a:rPr>
              <a:t>https://regist.dstargateway.org/Dstar.do</a:t>
            </a:r>
            <a:endParaRPr/>
          </a:p>
          <a:p>
            <a:pPr indent="-342900" lvl="0" marL="457200" rtl="0" algn="l">
              <a:spcBef>
                <a:spcPts val="0"/>
              </a:spcBef>
              <a:spcAft>
                <a:spcPts val="0"/>
              </a:spcAft>
              <a:buSzPts val="1800"/>
              <a:buChar char="●"/>
            </a:pPr>
            <a:r>
              <a:rPr lang="en-GB"/>
              <a:t>BrandMeister DMR Network - </a:t>
            </a:r>
            <a:r>
              <a:rPr lang="en-GB" u="sng">
                <a:solidFill>
                  <a:schemeClr val="hlink"/>
                </a:solidFill>
                <a:hlinkClick r:id="rId7"/>
              </a:rPr>
              <a:t>https://brandmeister.network/</a:t>
            </a:r>
            <a:endParaRPr/>
          </a:p>
          <a:p>
            <a:pPr indent="-342900" lvl="0" marL="457200" rtl="0" algn="l">
              <a:spcBef>
                <a:spcPts val="0"/>
              </a:spcBef>
              <a:spcAft>
                <a:spcPts val="0"/>
              </a:spcAft>
              <a:buSzPts val="1800"/>
              <a:buChar char="●"/>
            </a:pPr>
            <a:r>
              <a:rPr lang="en-GB"/>
              <a:t>TGIF DMR Network - </a:t>
            </a:r>
            <a:r>
              <a:rPr lang="en-GB" u="sng">
                <a:solidFill>
                  <a:schemeClr val="hlink"/>
                </a:solidFill>
                <a:hlinkClick r:id="rId8"/>
              </a:rPr>
              <a:t>https://tgif.network/</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Software Downloads</a:t>
            </a:r>
            <a:endParaRPr/>
          </a:p>
        </p:txBody>
      </p:sp>
      <p:sp>
        <p:nvSpPr>
          <p:cNvPr id="96" name="Google Shape;96;p17"/>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WPSD - </a:t>
            </a:r>
            <a:r>
              <a:rPr lang="en-GB" u="sng">
                <a:solidFill>
                  <a:schemeClr val="hlink"/>
                </a:solidFill>
                <a:hlinkClick r:id="rId3"/>
              </a:rPr>
              <a:t>https://w0chp.radio/wpsd/</a:t>
            </a:r>
            <a:endParaRPr/>
          </a:p>
          <a:p>
            <a:pPr indent="-342900" lvl="0" marL="457200" rtl="0" algn="l">
              <a:spcBef>
                <a:spcPts val="0"/>
              </a:spcBef>
              <a:spcAft>
                <a:spcPts val="0"/>
              </a:spcAft>
              <a:buSzPts val="1800"/>
              <a:buChar char="●"/>
            </a:pPr>
            <a:r>
              <a:rPr lang="en-GB"/>
              <a:t>Raspberry Pi Imager - </a:t>
            </a:r>
            <a:r>
              <a:rPr lang="en-GB" u="sng">
                <a:solidFill>
                  <a:schemeClr val="hlink"/>
                </a:solidFill>
                <a:hlinkClick r:id="rId4"/>
              </a:rPr>
              <a:t>https://www.raspberrypi.com/software/</a:t>
            </a:r>
            <a:endParaRPr/>
          </a:p>
          <a:p>
            <a:pPr indent="-342900" lvl="0" marL="457200" rtl="0" algn="l">
              <a:spcBef>
                <a:spcPts val="0"/>
              </a:spcBef>
              <a:spcAft>
                <a:spcPts val="0"/>
              </a:spcAft>
              <a:buSzPts val="1800"/>
              <a:buChar char="●"/>
            </a:pPr>
            <a:r>
              <a:rPr lang="en-GB"/>
              <a:t>PuTTY (Windows Users Only) - </a:t>
            </a:r>
            <a:r>
              <a:rPr lang="en-GB" u="sng">
                <a:solidFill>
                  <a:schemeClr val="hlink"/>
                </a:solidFill>
                <a:hlinkClick r:id="rId5"/>
              </a:rPr>
              <a:t>https://www.chiark.greenend.org.uk/~sgtatham/putty/latest.html</a:t>
            </a:r>
            <a:endParaRPr/>
          </a:p>
          <a:p>
            <a:pPr indent="0" lvl="0" marL="457200" rtl="0" algn="l">
              <a:spcBef>
                <a:spcPts val="1200"/>
              </a:spcBef>
              <a:spcAft>
                <a:spcPts val="1200"/>
              </a:spcAft>
              <a:buNone/>
            </a:pPr>
            <a:r>
              <a:rPr lang="en-GB"/>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What Can I do?</a:t>
            </a:r>
            <a:endParaRPr/>
          </a:p>
        </p:txBody>
      </p:sp>
      <p:pic>
        <p:nvPicPr>
          <p:cNvPr id="102" name="Google Shape;102;p18"/>
          <p:cNvPicPr preferRelativeResize="0"/>
          <p:nvPr/>
        </p:nvPicPr>
        <p:blipFill>
          <a:blip r:embed="rId3">
            <a:alphaModFix/>
          </a:blip>
          <a:stretch>
            <a:fillRect/>
          </a:stretch>
        </p:blipFill>
        <p:spPr>
          <a:xfrm>
            <a:off x="95250" y="1870950"/>
            <a:ext cx="3031850" cy="1515925"/>
          </a:xfrm>
          <a:prstGeom prst="rect">
            <a:avLst/>
          </a:prstGeom>
          <a:noFill/>
          <a:ln>
            <a:noFill/>
          </a:ln>
        </p:spPr>
      </p:pic>
      <p:pic>
        <p:nvPicPr>
          <p:cNvPr id="103" name="Google Shape;103;p18"/>
          <p:cNvPicPr preferRelativeResize="0"/>
          <p:nvPr/>
        </p:nvPicPr>
        <p:blipFill>
          <a:blip r:embed="rId4">
            <a:alphaModFix/>
          </a:blip>
          <a:stretch>
            <a:fillRect/>
          </a:stretch>
        </p:blipFill>
        <p:spPr>
          <a:xfrm>
            <a:off x="4113900" y="0"/>
            <a:ext cx="3810000" cy="1685925"/>
          </a:xfrm>
          <a:prstGeom prst="rect">
            <a:avLst/>
          </a:prstGeom>
          <a:noFill/>
          <a:ln>
            <a:noFill/>
          </a:ln>
        </p:spPr>
      </p:pic>
      <p:pic>
        <p:nvPicPr>
          <p:cNvPr id="104" name="Google Shape;104;p18"/>
          <p:cNvPicPr preferRelativeResize="0"/>
          <p:nvPr/>
        </p:nvPicPr>
        <p:blipFill>
          <a:blip r:embed="rId5">
            <a:alphaModFix/>
          </a:blip>
          <a:stretch>
            <a:fillRect/>
          </a:stretch>
        </p:blipFill>
        <p:spPr>
          <a:xfrm>
            <a:off x="-110500" y="3751400"/>
            <a:ext cx="3905250" cy="1171575"/>
          </a:xfrm>
          <a:prstGeom prst="rect">
            <a:avLst/>
          </a:prstGeom>
          <a:noFill/>
          <a:ln>
            <a:noFill/>
          </a:ln>
        </p:spPr>
      </p:pic>
      <p:pic>
        <p:nvPicPr>
          <p:cNvPr id="105" name="Google Shape;105;p18"/>
          <p:cNvPicPr preferRelativeResize="0"/>
          <p:nvPr/>
        </p:nvPicPr>
        <p:blipFill>
          <a:blip r:embed="rId6">
            <a:alphaModFix/>
          </a:blip>
          <a:stretch>
            <a:fillRect/>
          </a:stretch>
        </p:blipFill>
        <p:spPr>
          <a:xfrm>
            <a:off x="5615925" y="2794600"/>
            <a:ext cx="2486025" cy="1838325"/>
          </a:xfrm>
          <a:prstGeom prst="rect">
            <a:avLst/>
          </a:prstGeom>
          <a:noFill/>
          <a:ln>
            <a:noFill/>
          </a:ln>
        </p:spPr>
      </p:pic>
      <p:pic>
        <p:nvPicPr>
          <p:cNvPr id="106" name="Google Shape;106;p18"/>
          <p:cNvPicPr preferRelativeResize="0"/>
          <p:nvPr/>
        </p:nvPicPr>
        <p:blipFill>
          <a:blip r:embed="rId7">
            <a:alphaModFix/>
          </a:blip>
          <a:stretch>
            <a:fillRect/>
          </a:stretch>
        </p:blipFill>
        <p:spPr>
          <a:xfrm>
            <a:off x="6029313" y="1700200"/>
            <a:ext cx="3114675" cy="1466850"/>
          </a:xfrm>
          <a:prstGeom prst="rect">
            <a:avLst/>
          </a:prstGeom>
          <a:noFill/>
          <a:ln>
            <a:noFill/>
          </a:ln>
        </p:spPr>
      </p:pic>
      <p:pic>
        <p:nvPicPr>
          <p:cNvPr id="107" name="Google Shape;107;p18"/>
          <p:cNvPicPr preferRelativeResize="0"/>
          <p:nvPr/>
        </p:nvPicPr>
        <p:blipFill>
          <a:blip r:embed="rId8">
            <a:alphaModFix/>
          </a:blip>
          <a:stretch>
            <a:fillRect/>
          </a:stretch>
        </p:blipFill>
        <p:spPr>
          <a:xfrm>
            <a:off x="3311400" y="1700200"/>
            <a:ext cx="2628900" cy="1743075"/>
          </a:xfrm>
          <a:prstGeom prst="rect">
            <a:avLst/>
          </a:prstGeom>
          <a:noFill/>
          <a:ln>
            <a:noFill/>
          </a:ln>
        </p:spPr>
      </p:pic>
      <p:pic>
        <p:nvPicPr>
          <p:cNvPr id="108" name="Google Shape;108;p18"/>
          <p:cNvPicPr preferRelativeResize="0"/>
          <p:nvPr/>
        </p:nvPicPr>
        <p:blipFill>
          <a:blip r:embed="rId9">
            <a:alphaModFix/>
          </a:blip>
          <a:stretch>
            <a:fillRect/>
          </a:stretch>
        </p:blipFill>
        <p:spPr>
          <a:xfrm>
            <a:off x="4726300" y="4078600"/>
            <a:ext cx="4514850" cy="1009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Why so many different digital modes?</a:t>
            </a:r>
            <a:endParaRPr/>
          </a:p>
        </p:txBody>
      </p:sp>
      <p:pic>
        <p:nvPicPr>
          <p:cNvPr id="114" name="Google Shape;114;p19"/>
          <p:cNvPicPr preferRelativeResize="0"/>
          <p:nvPr/>
        </p:nvPicPr>
        <p:blipFill>
          <a:blip r:embed="rId3">
            <a:alphaModFix/>
          </a:blip>
          <a:stretch>
            <a:fillRect/>
          </a:stretch>
        </p:blipFill>
        <p:spPr>
          <a:xfrm>
            <a:off x="1988250" y="1847663"/>
            <a:ext cx="4762500" cy="2695575"/>
          </a:xfrm>
          <a:prstGeom prst="rect">
            <a:avLst/>
          </a:prstGeom>
          <a:noFill/>
          <a:ln>
            <a:noFill/>
          </a:ln>
        </p:spPr>
      </p:pic>
      <p:sp>
        <p:nvSpPr>
          <p:cNvPr id="115" name="Google Shape;115;p19"/>
          <p:cNvSpPr txBox="1"/>
          <p:nvPr/>
        </p:nvSpPr>
        <p:spPr>
          <a:xfrm>
            <a:off x="2036700" y="4576500"/>
            <a:ext cx="4665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lt2"/>
                </a:solidFill>
                <a:latin typeface="Roboto"/>
                <a:ea typeface="Roboto"/>
                <a:cs typeface="Roboto"/>
                <a:sym typeface="Roboto"/>
              </a:rPr>
              <a:t>https://xkcd.com/927/</a:t>
            </a:r>
            <a:endParaRPr sz="1800">
              <a:solidFill>
                <a:schemeClr val="lt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What is D-Star?</a:t>
            </a:r>
            <a:endParaRPr/>
          </a:p>
        </p:txBody>
      </p:sp>
      <p:sp>
        <p:nvSpPr>
          <p:cNvPr id="121" name="Google Shape;121;p20"/>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a:solidFill>
                  <a:srgbClr val="4D5156"/>
                </a:solidFill>
                <a:highlight>
                  <a:srgbClr val="FFFFFF"/>
                </a:highlight>
              </a:rPr>
              <a:t>D-STAR is a digital voice and data protocol specification for amateur radio. The system was developed in the late 1990s by the Japan Amateur Radio League and uses minimum-shift keying in its packet-based standard. </a:t>
            </a:r>
            <a:endParaRPr>
              <a:solidFill>
                <a:srgbClr val="4D5156"/>
              </a:solidFill>
              <a:highlight>
                <a:srgbClr val="FFFFFF"/>
              </a:highlight>
            </a:endParaRPr>
          </a:p>
          <a:p>
            <a:pPr indent="0" lvl="0" marL="0" rtl="0" algn="l">
              <a:spcBef>
                <a:spcPts val="1200"/>
              </a:spcBef>
              <a:spcAft>
                <a:spcPts val="0"/>
              </a:spcAft>
              <a:buNone/>
            </a:pPr>
            <a:r>
              <a:rPr lang="en-GB">
                <a:solidFill>
                  <a:srgbClr val="4D5156"/>
                </a:solidFill>
                <a:highlight>
                  <a:srgbClr val="FFFFFF"/>
                </a:highlight>
              </a:rPr>
              <a:t>You can use your radio to connect with a local D-STAR enabled repeater or hotspot and then use it to link to Reflector and talk to people elsewhere in the world. Lots of Reflectors exist, and then there is the Mega Reflector REF001 C. Which is designed to be World Wide Chat.</a:t>
            </a:r>
            <a:endParaRPr>
              <a:solidFill>
                <a:srgbClr val="4D5156"/>
              </a:solidFill>
              <a:highlight>
                <a:srgbClr val="FFFFFF"/>
              </a:highlight>
            </a:endParaRPr>
          </a:p>
          <a:p>
            <a:pPr indent="0" lvl="0" marL="0" rtl="0" algn="l">
              <a:spcBef>
                <a:spcPts val="1200"/>
              </a:spcBef>
              <a:spcAft>
                <a:spcPts val="0"/>
              </a:spcAft>
              <a:buNone/>
            </a:pPr>
            <a:r>
              <a:rPr lang="en-GB">
                <a:solidFill>
                  <a:srgbClr val="4D5156"/>
                </a:solidFill>
                <a:highlight>
                  <a:srgbClr val="FFFFFF"/>
                </a:highlight>
              </a:rPr>
              <a:t>You will find it mostly if not exclusively on Kenwood and Icom radios.</a:t>
            </a:r>
            <a:endParaRPr>
              <a:solidFill>
                <a:srgbClr val="4D5156"/>
              </a:solidFill>
              <a:highlight>
                <a:srgbClr val="FFFFFF"/>
              </a:highlight>
            </a:endParaRPr>
          </a:p>
          <a:p>
            <a:pPr indent="0" lvl="0" marL="0" rtl="0" algn="l">
              <a:spcBef>
                <a:spcPts val="1200"/>
              </a:spcBef>
              <a:spcAft>
                <a:spcPts val="1200"/>
              </a:spcAft>
              <a:buNone/>
            </a:pPr>
            <a:r>
              <a:t/>
            </a:r>
            <a:endParaRPr sz="1050">
              <a:solidFill>
                <a:srgbClr val="4D5156"/>
              </a:solidFill>
              <a:highlight>
                <a:srgbClr val="FFFFFF"/>
              </a:highlight>
              <a:latin typeface="Arial"/>
              <a:ea typeface="Arial"/>
              <a:cs typeface="Arial"/>
              <a:sym typeface="Arial"/>
            </a:endParaRPr>
          </a:p>
        </p:txBody>
      </p:sp>
      <p:pic>
        <p:nvPicPr>
          <p:cNvPr id="122" name="Google Shape;122;p20"/>
          <p:cNvPicPr preferRelativeResize="0"/>
          <p:nvPr/>
        </p:nvPicPr>
        <p:blipFill>
          <a:blip r:embed="rId3">
            <a:alphaModFix/>
          </a:blip>
          <a:stretch>
            <a:fillRect/>
          </a:stretch>
        </p:blipFill>
        <p:spPr>
          <a:xfrm>
            <a:off x="6841925" y="3566125"/>
            <a:ext cx="2302075" cy="1211599"/>
          </a:xfrm>
          <a:prstGeom prst="rect">
            <a:avLst/>
          </a:prstGeom>
          <a:noFill/>
          <a:ln>
            <a:noFill/>
          </a:ln>
        </p:spPr>
      </p:pic>
      <p:pic>
        <p:nvPicPr>
          <p:cNvPr id="123" name="Google Shape;123;p20"/>
          <p:cNvPicPr preferRelativeResize="0"/>
          <p:nvPr/>
        </p:nvPicPr>
        <p:blipFill>
          <a:blip r:embed="rId4">
            <a:alphaModFix/>
          </a:blip>
          <a:stretch>
            <a:fillRect/>
          </a:stretch>
        </p:blipFill>
        <p:spPr>
          <a:xfrm>
            <a:off x="3886200" y="137425"/>
            <a:ext cx="5173975" cy="1451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What is DMR?</a:t>
            </a:r>
            <a:endParaRPr/>
          </a:p>
        </p:txBody>
      </p:sp>
      <p:sp>
        <p:nvSpPr>
          <p:cNvPr id="129" name="Google Shape;129;p21"/>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GB"/>
              <a:t>Digital mobile radio (DMR) is a digital radio standard for voice and data transmission in non-public radio networks. It was created by the European Telecommunications Standards Institute (ETSI), and is designed to be low-cost and easy to use.</a:t>
            </a:r>
            <a:endParaRPr/>
          </a:p>
          <a:p>
            <a:pPr indent="0" lvl="0" marL="0" rtl="0" algn="l">
              <a:spcBef>
                <a:spcPts val="1200"/>
              </a:spcBef>
              <a:spcAft>
                <a:spcPts val="0"/>
              </a:spcAft>
              <a:buNone/>
            </a:pPr>
            <a:r>
              <a:rPr lang="en-GB"/>
              <a:t>You will find DMR on what we affectionately call Cheap Chinese Radios. Baofeng Retevis RT3S, Tyt, and Anytone make radios that support DMR.</a:t>
            </a:r>
            <a:endParaRPr/>
          </a:p>
          <a:p>
            <a:pPr indent="0" lvl="0" marL="0" rtl="0" algn="l">
              <a:spcBef>
                <a:spcPts val="1200"/>
              </a:spcBef>
              <a:spcAft>
                <a:spcPts val="0"/>
              </a:spcAft>
              <a:buNone/>
            </a:pPr>
            <a:r>
              <a:rPr lang="en-GB"/>
              <a:t>The common DMR networks are BrandMeister and TGIF. Others are made all the time.</a:t>
            </a:r>
            <a:endParaRPr/>
          </a:p>
          <a:p>
            <a:pPr indent="0" lvl="0" marL="0" rtl="0" algn="l">
              <a:spcBef>
                <a:spcPts val="1200"/>
              </a:spcBef>
              <a:spcAft>
                <a:spcPts val="0"/>
              </a:spcAft>
              <a:buNone/>
            </a:pPr>
            <a:r>
              <a:rPr lang="en-GB" u="sng">
                <a:solidFill>
                  <a:schemeClr val="hlink"/>
                </a:solidFill>
                <a:hlinkClick r:id="rId3"/>
              </a:rPr>
              <a:t>https://brandmeister.network/?page=talkgroups</a:t>
            </a:r>
            <a:endParaRPr/>
          </a:p>
          <a:p>
            <a:pPr indent="0" lvl="0" marL="0" rtl="0" algn="l">
              <a:spcBef>
                <a:spcPts val="1200"/>
              </a:spcBef>
              <a:spcAft>
                <a:spcPts val="1200"/>
              </a:spcAft>
              <a:buNone/>
            </a:pPr>
            <a:r>
              <a:rPr lang="en-GB" u="sng">
                <a:solidFill>
                  <a:schemeClr val="hlink"/>
                </a:solidFill>
                <a:hlinkClick r:id="rId4"/>
              </a:rPr>
              <a:t>https://tgif.network/talkgroups.php</a:t>
            </a:r>
            <a:endParaRPr/>
          </a:p>
        </p:txBody>
      </p:sp>
      <p:pic>
        <p:nvPicPr>
          <p:cNvPr id="130" name="Google Shape;130;p21"/>
          <p:cNvPicPr preferRelativeResize="0"/>
          <p:nvPr/>
        </p:nvPicPr>
        <p:blipFill>
          <a:blip r:embed="rId5">
            <a:alphaModFix/>
          </a:blip>
          <a:stretch>
            <a:fillRect/>
          </a:stretch>
        </p:blipFill>
        <p:spPr>
          <a:xfrm>
            <a:off x="4103063" y="0"/>
            <a:ext cx="1538900" cy="563875"/>
          </a:xfrm>
          <a:prstGeom prst="rect">
            <a:avLst/>
          </a:prstGeom>
          <a:noFill/>
          <a:ln>
            <a:noFill/>
          </a:ln>
        </p:spPr>
      </p:pic>
      <p:pic>
        <p:nvPicPr>
          <p:cNvPr id="131" name="Google Shape;131;p21"/>
          <p:cNvPicPr preferRelativeResize="0"/>
          <p:nvPr/>
        </p:nvPicPr>
        <p:blipFill>
          <a:blip r:embed="rId6">
            <a:alphaModFix/>
          </a:blip>
          <a:stretch>
            <a:fillRect/>
          </a:stretch>
        </p:blipFill>
        <p:spPr>
          <a:xfrm>
            <a:off x="6015975" y="125288"/>
            <a:ext cx="2971800" cy="1381125"/>
          </a:xfrm>
          <a:prstGeom prst="rect">
            <a:avLst/>
          </a:prstGeom>
          <a:noFill/>
          <a:ln>
            <a:noFill/>
          </a:ln>
        </p:spPr>
      </p:pic>
      <p:pic>
        <p:nvPicPr>
          <p:cNvPr id="132" name="Google Shape;132;p21"/>
          <p:cNvPicPr preferRelativeResize="0"/>
          <p:nvPr/>
        </p:nvPicPr>
        <p:blipFill>
          <a:blip r:embed="rId7">
            <a:alphaModFix/>
          </a:blip>
          <a:stretch>
            <a:fillRect/>
          </a:stretch>
        </p:blipFill>
        <p:spPr>
          <a:xfrm>
            <a:off x="3972875" y="623449"/>
            <a:ext cx="1799275" cy="998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